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C2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7CD342-52D2-42E3-B751-47D574F8906F}" v="1" dt="2021-12-07T01:00:47.0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3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Román Castro" userId="302d2128-144d-4969-8407-79039f652616" providerId="ADAL" clId="{DA7CD342-52D2-42E3-B751-47D574F8906F}"/>
    <pc:docChg chg="addSld modSld">
      <pc:chgData name="Victor Román Castro" userId="302d2128-144d-4969-8407-79039f652616" providerId="ADAL" clId="{DA7CD342-52D2-42E3-B751-47D574F8906F}" dt="2021-12-07T01:00:47.058" v="0"/>
      <pc:docMkLst>
        <pc:docMk/>
      </pc:docMkLst>
      <pc:sldChg chg="add">
        <pc:chgData name="Victor Román Castro" userId="302d2128-144d-4969-8407-79039f652616" providerId="ADAL" clId="{DA7CD342-52D2-42E3-B751-47D574F8906F}" dt="2021-12-07T01:00:47.058" v="0"/>
        <pc:sldMkLst>
          <pc:docMk/>
          <pc:sldMk cId="1272665917" sldId="260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F98198-7C52-4224-BDE9-11148752C9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299178-BC6B-468A-B070-D4C618349C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145A30-823D-45CD-917D-6E6A48423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D80DB3-6F2E-43D5-A212-6885222A2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F58E31-23F9-43CC-A767-40A6CC094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964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A72DD7-D64F-4625-BB9B-CCEE70907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F4DFEB3-7B9F-4281-9A5A-1E42DC1E6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148D21-E281-422C-B53A-020D8262C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D88BFE-71A1-48CA-92AF-B44D5C5ED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DAF060-E344-4677-AB69-3C4EB4D6A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13160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CFD0505-D3A3-49FF-92F3-84327901A7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2B9F5D6-2598-4229-A712-8EFADE488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9103D0-AFF0-4330-9959-FA56BF657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C70824-712F-4522-B414-FC07A4E16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BC1F43-307E-4F95-9E44-5C84C6E1B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4110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35DB5F-AF24-465F-91ED-339A3D6A2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E9A2A5-E5A3-4DE5-98C2-979715583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31D7A6-A47A-4C68-87C2-41F55FA02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800031-5554-4661-AB36-45F18333A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D9155F-4B57-4E8C-BE28-1E6AF4138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4235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DAB72-9B30-4C91-976F-582E81373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CDED74E-BC8E-4580-9B59-C437CD61E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66D674-4026-43CA-B844-1BE7CBBB0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7F2DFA-8089-49CF-BC15-A892EBE5E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2B76776-590F-4D74-82C3-888F7AD7A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37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3FDDB4-FD16-4E24-A462-84765C205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DC581FB-E0DC-4490-81C3-0C2CB5A440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8210BB1-85C1-4F19-9539-FDF6806ABB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3CFAF2A-92D8-4ED8-AC02-26D8D759E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2941039-6EC3-4FC6-ACD8-2DF1E6B97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61D7C0C-2893-48A7-8F87-05B7DEFDA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79921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8D9D65-B32B-41CF-B00B-4CF7F580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F85B022-1152-4ADB-9908-AF5AF06A5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7D31BB8-853B-4A0A-B61F-669433841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543E4BF-7DFB-4925-99A9-1E8DBF884F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8B0F51-32D3-4B97-B1F2-0791B73632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D48260E-7F7F-49C6-B550-39C211B75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FE4A8DC-9355-44DC-A640-D9DA0278F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A615358-EF8F-4010-8E04-8F31F480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6382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767BEF-814D-473D-9ABE-071A067CB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0B0B82A-541B-4BFB-89B1-D18BD3CBA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15C1CA9-B04C-4688-BBC6-DE7C8411E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284685B-2AE0-46CF-99B8-A5A9DD6D3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9069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37E2274-5B06-4B6B-9AD6-D9737F048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D8BAC80-65AC-4648-B414-3ABC2BE7D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79B2F5E-A134-41E2-B87D-E57E8A628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0363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C7A77F-F9E1-40DD-8365-7BAB879CA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244D4B-E989-49CD-A6FF-0D436ECB1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19A81E-E9C2-4192-9254-6E25F929D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B806ADB-76EE-42A2-9CEC-56E3C4BF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CA0B155-A380-4B79-BC94-342BD91E0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DE3B90-307D-433D-BE61-E76A8096E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88704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C64FB2-0A70-46D5-BEE6-AC5F0FB31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07C6D7C-C6A6-4626-9A46-B0D1246CD9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F9E4E8-868B-42DE-B32C-683F708C4D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ADB38A0-F40E-45A6-8997-DB9A03693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4F305AB-9FB3-40C6-93D1-DE2A63FCF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3A17CB-9CE4-46C9-B149-D5845E068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58710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3BA25EB-5D39-4675-AE90-2BC9CC268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FFB8D73-E0ED-424A-85FA-6C07EC8DC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9C29E8-6185-4933-B7F4-11D38B8724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87EBD-EED1-40BD-BE48-8ED665DC0F6C}" type="datetimeFigureOut">
              <a:rPr lang="es-MX" smtClean="0"/>
              <a:t>06/12/2021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793B660-F2E8-4104-BB55-FA1552296C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C9166E-E4EF-43B0-A677-F7FD363E8F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4A115-E1D8-4838-A9F4-6052F808F67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38646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 descr="Icono&#10;&#10;Descripción generada automáticamente">
            <a:extLst>
              <a:ext uri="{FF2B5EF4-FFF2-40B4-BE49-F238E27FC236}">
                <a16:creationId xmlns:a16="http://schemas.microsoft.com/office/drawing/2014/main" id="{0A332870-D67C-41F6-A783-0E43C46C7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910" y="1776928"/>
            <a:ext cx="3101722" cy="3101722"/>
          </a:xfrm>
          <a:prstGeom prst="rect">
            <a:avLst/>
          </a:prstGeom>
        </p:spPr>
      </p:pic>
      <p:pic>
        <p:nvPicPr>
          <p:cNvPr id="9" name="Imagen 8" descr="Un hombre con una camisa blanca&#10;&#10;Descripción generada automáticamente">
            <a:extLst>
              <a:ext uri="{FF2B5EF4-FFF2-40B4-BE49-F238E27FC236}">
                <a16:creationId xmlns:a16="http://schemas.microsoft.com/office/drawing/2014/main" id="{A0C8E3C5-7F18-4320-8FBE-FC9F2E234F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23" t="12586" r="36555"/>
          <a:stretch/>
        </p:blipFill>
        <p:spPr>
          <a:xfrm>
            <a:off x="124349" y="1657049"/>
            <a:ext cx="3597780" cy="52038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C0E6F38-9E65-4714-B762-DD9A79751046}"/>
              </a:ext>
            </a:extLst>
          </p:cNvPr>
          <p:cNvSpPr/>
          <p:nvPr/>
        </p:nvSpPr>
        <p:spPr>
          <a:xfrm>
            <a:off x="0" y="0"/>
            <a:ext cx="12192000" cy="16578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036" name="Picture 12" descr="Microsoft Power BI — Wikipédia">
            <a:extLst>
              <a:ext uri="{FF2B5EF4-FFF2-40B4-BE49-F238E27FC236}">
                <a16:creationId xmlns:a16="http://schemas.microsoft.com/office/drawing/2014/main" id="{D369CA88-1172-4E3D-9758-52E91E947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78"/>
            <a:ext cx="1367327" cy="136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C3F1A2F-E1AB-489F-9CB3-B9F9A873C85E}"/>
              </a:ext>
            </a:extLst>
          </p:cNvPr>
          <p:cNvSpPr txBox="1"/>
          <p:nvPr/>
        </p:nvSpPr>
        <p:spPr>
          <a:xfrm>
            <a:off x="1281869" y="18473"/>
            <a:ext cx="52300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POWER BI </a:t>
            </a:r>
          </a:p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DAX DESDE CERO</a:t>
            </a:r>
          </a:p>
        </p:txBody>
      </p:sp>
      <p:pic>
        <p:nvPicPr>
          <p:cNvPr id="1038" name="Picture 14" descr="New Power BI features available for preview | Blog de Microsoft Power BI | Microsoft  Power BI">
            <a:extLst>
              <a:ext uri="{FF2B5EF4-FFF2-40B4-BE49-F238E27FC236}">
                <a16:creationId xmlns:a16="http://schemas.microsoft.com/office/drawing/2014/main" id="{D1919E3A-CD8E-4BDF-804B-C04D74C8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7605" y="85456"/>
            <a:ext cx="5040930" cy="216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E32A0006-7C4D-4DF7-BC39-36E288B5F9E7}"/>
              </a:ext>
            </a:extLst>
          </p:cNvPr>
          <p:cNvSpPr/>
          <p:nvPr/>
        </p:nvSpPr>
        <p:spPr>
          <a:xfrm>
            <a:off x="0" y="6406051"/>
            <a:ext cx="12192000" cy="217918"/>
          </a:xfrm>
          <a:prstGeom prst="rect">
            <a:avLst/>
          </a:prstGeom>
          <a:solidFill>
            <a:srgbClr val="ECC20C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7" name="Picture 12" descr="Microsoft Power BI — Wikipédia">
            <a:extLst>
              <a:ext uri="{FF2B5EF4-FFF2-40B4-BE49-F238E27FC236}">
                <a16:creationId xmlns:a16="http://schemas.microsoft.com/office/drawing/2014/main" id="{B5FDBADC-6C26-4000-BB5A-FE340F55E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95" y="6060658"/>
            <a:ext cx="690785" cy="69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Imagen que contiene dibujo, pelota, balanceando, jugador&#10;&#10;Descripción generada automáticamente">
            <a:extLst>
              <a:ext uri="{FF2B5EF4-FFF2-40B4-BE49-F238E27FC236}">
                <a16:creationId xmlns:a16="http://schemas.microsoft.com/office/drawing/2014/main" id="{01F1B270-1281-43F7-9113-42EB5948C6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577" y="6072850"/>
            <a:ext cx="690785" cy="683843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6B61D182-85BB-472B-88DA-8040D0768B18}"/>
              </a:ext>
            </a:extLst>
          </p:cNvPr>
          <p:cNvSpPr txBox="1"/>
          <p:nvPr/>
        </p:nvSpPr>
        <p:spPr>
          <a:xfrm>
            <a:off x="6679968" y="3327789"/>
            <a:ext cx="5298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effectLst>
                  <a:glow rad="139700">
                    <a:srgbClr val="ECC20C">
                      <a:alpha val="62000"/>
                    </a:srgbClr>
                  </a:glow>
                </a:effectLst>
                <a:latin typeface="Bahnschrift SemiBold Condensed" panose="020B0502040204020203" pitchFamily="34" charset="0"/>
              </a:rPr>
              <a:t>DESDE CERO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25FCB92-97EC-4821-958B-1B9F27FBC9AC}"/>
              </a:ext>
            </a:extLst>
          </p:cNvPr>
          <p:cNvSpPr txBox="1"/>
          <p:nvPr/>
        </p:nvSpPr>
        <p:spPr>
          <a:xfrm>
            <a:off x="4637517" y="2169919"/>
            <a:ext cx="728101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1500" dirty="0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>
                  <a:glow rad="139700">
                    <a:srgbClr val="ECC20C">
                      <a:alpha val="62000"/>
                    </a:srgbClr>
                  </a:glow>
                </a:effectLst>
                <a:latin typeface="Bahnschrift SemiBold Condensed" panose="020B0502040204020203" pitchFamily="34" charset="0"/>
              </a:rPr>
              <a:t>CURSO DE DAX</a:t>
            </a:r>
          </a:p>
        </p:txBody>
      </p:sp>
    </p:spTree>
    <p:extLst>
      <p:ext uri="{BB962C8B-B14F-4D97-AF65-F5344CB8AC3E}">
        <p14:creationId xmlns:p14="http://schemas.microsoft.com/office/powerpoint/2010/main" val="643823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C0E6F38-9E65-4714-B762-DD9A79751046}"/>
              </a:ext>
            </a:extLst>
          </p:cNvPr>
          <p:cNvSpPr/>
          <p:nvPr/>
        </p:nvSpPr>
        <p:spPr>
          <a:xfrm>
            <a:off x="0" y="0"/>
            <a:ext cx="12192000" cy="16578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036" name="Picture 12" descr="Microsoft Power BI — Wikipédia">
            <a:extLst>
              <a:ext uri="{FF2B5EF4-FFF2-40B4-BE49-F238E27FC236}">
                <a16:creationId xmlns:a16="http://schemas.microsoft.com/office/drawing/2014/main" id="{D369CA88-1172-4E3D-9758-52E91E947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78"/>
            <a:ext cx="1367327" cy="136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C3F1A2F-E1AB-489F-9CB3-B9F9A873C85E}"/>
              </a:ext>
            </a:extLst>
          </p:cNvPr>
          <p:cNvSpPr txBox="1"/>
          <p:nvPr/>
        </p:nvSpPr>
        <p:spPr>
          <a:xfrm>
            <a:off x="1281869" y="18473"/>
            <a:ext cx="52300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POWER BI </a:t>
            </a:r>
          </a:p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DAX DESDE CERO</a:t>
            </a:r>
          </a:p>
        </p:txBody>
      </p:sp>
      <p:pic>
        <p:nvPicPr>
          <p:cNvPr id="1038" name="Picture 14" descr="New Power BI features available for preview | Blog de Microsoft Power BI | Microsoft  Power BI">
            <a:extLst>
              <a:ext uri="{FF2B5EF4-FFF2-40B4-BE49-F238E27FC236}">
                <a16:creationId xmlns:a16="http://schemas.microsoft.com/office/drawing/2014/main" id="{D1919E3A-CD8E-4BDF-804B-C04D74C8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7605" y="85456"/>
            <a:ext cx="5040930" cy="216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925FCB92-97EC-4821-958B-1B9F27FBC9AC}"/>
              </a:ext>
            </a:extLst>
          </p:cNvPr>
          <p:cNvSpPr txBox="1"/>
          <p:nvPr/>
        </p:nvSpPr>
        <p:spPr>
          <a:xfrm>
            <a:off x="205099" y="1838822"/>
            <a:ext cx="84756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600" dirty="0">
                <a:solidFill>
                  <a:srgbClr val="ECC20C"/>
                </a:solidFill>
                <a:latin typeface="Bahnschrift SemiBold Condensed" panose="020B0502040204020203" pitchFamily="34" charset="0"/>
              </a:rPr>
              <a:t>¿QUE ES DAX PARA POWER BI?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EF0F1E0-6C5A-4DF1-B964-853A1C37D1CC}"/>
              </a:ext>
            </a:extLst>
          </p:cNvPr>
          <p:cNvSpPr txBox="1"/>
          <p:nvPr/>
        </p:nvSpPr>
        <p:spPr>
          <a:xfrm>
            <a:off x="205099" y="2991238"/>
            <a:ext cx="117134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3200" dirty="0">
                <a:latin typeface="Bahnschrift SemiBold Condensed" panose="020B0502040204020203" pitchFamily="34" charset="0"/>
              </a:rPr>
              <a:t>Se conoce como DAX a las siglas de </a:t>
            </a:r>
            <a:r>
              <a:rPr lang="es-MX" sz="3200" i="1" dirty="0">
                <a:latin typeface="Bahnschrift SemiBold Condensed" panose="020B0502040204020203" pitchFamily="34" charset="0"/>
              </a:rPr>
              <a:t>Data </a:t>
            </a:r>
            <a:r>
              <a:rPr lang="es-MX" sz="3200" i="1" dirty="0" err="1">
                <a:latin typeface="Bahnschrift SemiBold Condensed" panose="020B0502040204020203" pitchFamily="34" charset="0"/>
              </a:rPr>
              <a:t>Analysis</a:t>
            </a:r>
            <a:r>
              <a:rPr lang="es-MX" sz="3200" i="1" dirty="0">
                <a:latin typeface="Bahnschrift SemiBold Condensed" panose="020B0502040204020203" pitchFamily="34" charset="0"/>
              </a:rPr>
              <a:t> </a:t>
            </a:r>
            <a:r>
              <a:rPr lang="es-MX" sz="3200" i="1" dirty="0" err="1">
                <a:latin typeface="Bahnschrift SemiBold Condensed" panose="020B0502040204020203" pitchFamily="34" charset="0"/>
              </a:rPr>
              <a:t>Expressions</a:t>
            </a:r>
            <a:r>
              <a:rPr lang="es-MX" sz="3200" i="1" dirty="0">
                <a:latin typeface="Bahnschrift SemiBold Condensed" panose="020B0502040204020203" pitchFamily="34" charset="0"/>
              </a:rPr>
              <a:t> </a:t>
            </a:r>
            <a:r>
              <a:rPr lang="es-MX" sz="3200" dirty="0">
                <a:latin typeface="Bahnschrift SemiBold Condensed" panose="020B0502040204020203" pitchFamily="34" charset="0"/>
              </a:rPr>
              <a:t>que traducido al español es </a:t>
            </a:r>
            <a:r>
              <a:rPr lang="es-MX" sz="3200" u="sng" dirty="0">
                <a:latin typeface="Bahnschrift SemiBold Condensed" panose="020B0502040204020203" pitchFamily="34" charset="0"/>
              </a:rPr>
              <a:t>Expresiones de Análisis de datos</a:t>
            </a:r>
            <a:r>
              <a:rPr lang="es-MX" sz="3200" dirty="0">
                <a:latin typeface="Bahnschrift SemiBold Condensed" panose="020B0502040204020203" pitchFamily="34" charset="0"/>
              </a:rPr>
              <a:t> y se refiere al grupo de funciones, operadores y constantes que se pueden usar en una fórmula o expresión para calcular y devolver uno o varios valores. Dicho más fácilmente, DAX ayuda a crear información de datos nueva que ya está en un modelo. 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E32A0006-7C4D-4DF7-BC39-36E288B5F9E7}"/>
              </a:ext>
            </a:extLst>
          </p:cNvPr>
          <p:cNvSpPr/>
          <p:nvPr/>
        </p:nvSpPr>
        <p:spPr>
          <a:xfrm>
            <a:off x="0" y="6406051"/>
            <a:ext cx="12192000" cy="217918"/>
          </a:xfrm>
          <a:prstGeom prst="rect">
            <a:avLst/>
          </a:prstGeom>
          <a:solidFill>
            <a:srgbClr val="ECC20C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7" name="Picture 12" descr="Microsoft Power BI — Wikipédia">
            <a:extLst>
              <a:ext uri="{FF2B5EF4-FFF2-40B4-BE49-F238E27FC236}">
                <a16:creationId xmlns:a16="http://schemas.microsoft.com/office/drawing/2014/main" id="{B5FDBADC-6C26-4000-BB5A-FE340F55E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95" y="6060658"/>
            <a:ext cx="690785" cy="69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Imagen que contiene dibujo, pelota, balanceando, jugador&#10;&#10;Descripción generada automáticamente">
            <a:extLst>
              <a:ext uri="{FF2B5EF4-FFF2-40B4-BE49-F238E27FC236}">
                <a16:creationId xmlns:a16="http://schemas.microsoft.com/office/drawing/2014/main" id="{01F1B270-1281-43F7-9113-42EB5948C6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577" y="6072850"/>
            <a:ext cx="690785" cy="68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916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C0E6F38-9E65-4714-B762-DD9A79751046}"/>
              </a:ext>
            </a:extLst>
          </p:cNvPr>
          <p:cNvSpPr/>
          <p:nvPr/>
        </p:nvSpPr>
        <p:spPr>
          <a:xfrm>
            <a:off x="0" y="0"/>
            <a:ext cx="12192000" cy="16578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036" name="Picture 12" descr="Microsoft Power BI — Wikipédia">
            <a:extLst>
              <a:ext uri="{FF2B5EF4-FFF2-40B4-BE49-F238E27FC236}">
                <a16:creationId xmlns:a16="http://schemas.microsoft.com/office/drawing/2014/main" id="{D369CA88-1172-4E3D-9758-52E91E947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78"/>
            <a:ext cx="1367327" cy="136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C3F1A2F-E1AB-489F-9CB3-B9F9A873C85E}"/>
              </a:ext>
            </a:extLst>
          </p:cNvPr>
          <p:cNvSpPr txBox="1"/>
          <p:nvPr/>
        </p:nvSpPr>
        <p:spPr>
          <a:xfrm>
            <a:off x="1281869" y="18473"/>
            <a:ext cx="52300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POWER BI </a:t>
            </a:r>
          </a:p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DAX DESDE CERO</a:t>
            </a:r>
          </a:p>
        </p:txBody>
      </p:sp>
      <p:pic>
        <p:nvPicPr>
          <p:cNvPr id="1038" name="Picture 14" descr="New Power BI features available for preview | Blog de Microsoft Power BI | Microsoft  Power BI">
            <a:extLst>
              <a:ext uri="{FF2B5EF4-FFF2-40B4-BE49-F238E27FC236}">
                <a16:creationId xmlns:a16="http://schemas.microsoft.com/office/drawing/2014/main" id="{D1919E3A-CD8E-4BDF-804B-C04D74C8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7605" y="85456"/>
            <a:ext cx="5040930" cy="216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925FCB92-97EC-4821-958B-1B9F27FBC9AC}"/>
              </a:ext>
            </a:extLst>
          </p:cNvPr>
          <p:cNvSpPr txBox="1"/>
          <p:nvPr/>
        </p:nvSpPr>
        <p:spPr>
          <a:xfrm>
            <a:off x="205099" y="1838822"/>
            <a:ext cx="84756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600" dirty="0">
                <a:solidFill>
                  <a:srgbClr val="ECC20C"/>
                </a:solidFill>
                <a:latin typeface="Bahnschrift SemiBold Condensed" panose="020B0502040204020203" pitchFamily="34" charset="0"/>
              </a:rPr>
              <a:t>IMPORTANTE CONSIDERAR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EF0F1E0-6C5A-4DF1-B964-853A1C37D1CC}"/>
              </a:ext>
            </a:extLst>
          </p:cNvPr>
          <p:cNvSpPr txBox="1"/>
          <p:nvPr/>
        </p:nvSpPr>
        <p:spPr>
          <a:xfrm>
            <a:off x="205098" y="2991238"/>
            <a:ext cx="1177326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4000" dirty="0">
                <a:latin typeface="Bahnschrift SemiBold Condensed" panose="020B0502040204020203" pitchFamily="34" charset="0"/>
              </a:rPr>
              <a:t>Si ya estas Familiarizado con EXCEL llevas un paso adelante para aprender DAX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4000" dirty="0">
                <a:latin typeface="Bahnschrift SemiBold Condensed" panose="020B0502040204020203" pitchFamily="34" charset="0"/>
              </a:rPr>
              <a:t>DAX no es UN LENGUAJE DE PROGRAMACIÓN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MX" sz="4000" dirty="0">
                <a:latin typeface="Bahnschrift SemiBold Condensed" panose="020B0502040204020203" pitchFamily="34" charset="0"/>
              </a:rPr>
              <a:t>Una función de DAX siempre hace referencia a una columna completa o una tabla.</a:t>
            </a:r>
          </a:p>
          <a:p>
            <a:pPr algn="just"/>
            <a:endParaRPr lang="es-MX" sz="4000" dirty="0">
              <a:latin typeface="Bahnschrift SemiBold Condensed" panose="020B0502040204020203" pitchFamily="34" charset="0"/>
            </a:endParaRP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E32A0006-7C4D-4DF7-BC39-36E288B5F9E7}"/>
              </a:ext>
            </a:extLst>
          </p:cNvPr>
          <p:cNvSpPr/>
          <p:nvPr/>
        </p:nvSpPr>
        <p:spPr>
          <a:xfrm>
            <a:off x="0" y="6406051"/>
            <a:ext cx="12192000" cy="217918"/>
          </a:xfrm>
          <a:prstGeom prst="rect">
            <a:avLst/>
          </a:prstGeom>
          <a:solidFill>
            <a:srgbClr val="ECC20C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7" name="Picture 12" descr="Microsoft Power BI — Wikipédia">
            <a:extLst>
              <a:ext uri="{FF2B5EF4-FFF2-40B4-BE49-F238E27FC236}">
                <a16:creationId xmlns:a16="http://schemas.microsoft.com/office/drawing/2014/main" id="{B5FDBADC-6C26-4000-BB5A-FE340F55E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95" y="6060658"/>
            <a:ext cx="690785" cy="69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Imagen que contiene dibujo, pelota, balanceando, jugador&#10;&#10;Descripción generada automáticamente">
            <a:extLst>
              <a:ext uri="{FF2B5EF4-FFF2-40B4-BE49-F238E27FC236}">
                <a16:creationId xmlns:a16="http://schemas.microsoft.com/office/drawing/2014/main" id="{01F1B270-1281-43F7-9113-42EB5948C6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577" y="6072850"/>
            <a:ext cx="690785" cy="68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039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C0E6F38-9E65-4714-B762-DD9A79751046}"/>
              </a:ext>
            </a:extLst>
          </p:cNvPr>
          <p:cNvSpPr/>
          <p:nvPr/>
        </p:nvSpPr>
        <p:spPr>
          <a:xfrm>
            <a:off x="0" y="0"/>
            <a:ext cx="12192000" cy="16578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036" name="Picture 12" descr="Microsoft Power BI — Wikipédia">
            <a:extLst>
              <a:ext uri="{FF2B5EF4-FFF2-40B4-BE49-F238E27FC236}">
                <a16:creationId xmlns:a16="http://schemas.microsoft.com/office/drawing/2014/main" id="{D369CA88-1172-4E3D-9758-52E91E947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78"/>
            <a:ext cx="1367327" cy="136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C3F1A2F-E1AB-489F-9CB3-B9F9A873C85E}"/>
              </a:ext>
            </a:extLst>
          </p:cNvPr>
          <p:cNvSpPr txBox="1"/>
          <p:nvPr/>
        </p:nvSpPr>
        <p:spPr>
          <a:xfrm>
            <a:off x="1281869" y="18473"/>
            <a:ext cx="52300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POWER BI </a:t>
            </a:r>
          </a:p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DAX DESDE CERO</a:t>
            </a:r>
          </a:p>
        </p:txBody>
      </p:sp>
      <p:pic>
        <p:nvPicPr>
          <p:cNvPr id="1038" name="Picture 14" descr="New Power BI features available for preview | Blog de Microsoft Power BI | Microsoft  Power BI">
            <a:extLst>
              <a:ext uri="{FF2B5EF4-FFF2-40B4-BE49-F238E27FC236}">
                <a16:creationId xmlns:a16="http://schemas.microsoft.com/office/drawing/2014/main" id="{D1919E3A-CD8E-4BDF-804B-C04D74C8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7605" y="85456"/>
            <a:ext cx="5040930" cy="216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925FCB92-97EC-4821-958B-1B9F27FBC9AC}"/>
              </a:ext>
            </a:extLst>
          </p:cNvPr>
          <p:cNvSpPr txBox="1"/>
          <p:nvPr/>
        </p:nvSpPr>
        <p:spPr>
          <a:xfrm>
            <a:off x="6043477" y="2508473"/>
            <a:ext cx="55894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solidFill>
                  <a:srgbClr val="ECC20C"/>
                </a:solidFill>
                <a:latin typeface="Bahnschrift SemiBold Condensed" panose="020B0502040204020203" pitchFamily="34" charset="0"/>
              </a:rPr>
              <a:t>¿NO QUEDÓ CLARO?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E32A0006-7C4D-4DF7-BC39-36E288B5F9E7}"/>
              </a:ext>
            </a:extLst>
          </p:cNvPr>
          <p:cNvSpPr/>
          <p:nvPr/>
        </p:nvSpPr>
        <p:spPr>
          <a:xfrm>
            <a:off x="0" y="6406051"/>
            <a:ext cx="12192000" cy="217918"/>
          </a:xfrm>
          <a:prstGeom prst="rect">
            <a:avLst/>
          </a:prstGeom>
          <a:solidFill>
            <a:srgbClr val="ECC20C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7" name="Picture 12" descr="Microsoft Power BI — Wikipédia">
            <a:extLst>
              <a:ext uri="{FF2B5EF4-FFF2-40B4-BE49-F238E27FC236}">
                <a16:creationId xmlns:a16="http://schemas.microsoft.com/office/drawing/2014/main" id="{B5FDBADC-6C26-4000-BB5A-FE340F55E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95" y="6060658"/>
            <a:ext cx="690785" cy="69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Imagen que contiene dibujo, pelota, balanceando, jugador&#10;&#10;Descripción generada automáticamente">
            <a:extLst>
              <a:ext uri="{FF2B5EF4-FFF2-40B4-BE49-F238E27FC236}">
                <a16:creationId xmlns:a16="http://schemas.microsoft.com/office/drawing/2014/main" id="{01F1B270-1281-43F7-9113-42EB5948C6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577" y="6072850"/>
            <a:ext cx="690785" cy="683843"/>
          </a:xfrm>
          <a:prstGeom prst="rect">
            <a:avLst/>
          </a:prstGeom>
        </p:spPr>
      </p:pic>
      <p:pic>
        <p:nvPicPr>
          <p:cNvPr id="3" name="Imagen 2" descr="Un hombre con una camisa blanca&#10;&#10;Descripción generada automáticamente">
            <a:extLst>
              <a:ext uri="{FF2B5EF4-FFF2-40B4-BE49-F238E27FC236}">
                <a16:creationId xmlns:a16="http://schemas.microsoft.com/office/drawing/2014/main" id="{7029AA8A-7719-488D-9CCB-D3B93B9E96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85" r="17475"/>
          <a:stretch/>
        </p:blipFill>
        <p:spPr>
          <a:xfrm>
            <a:off x="273465" y="1776786"/>
            <a:ext cx="6163408" cy="507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999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 descr="Icono&#10;&#10;Descripción generada automáticamente">
            <a:extLst>
              <a:ext uri="{FF2B5EF4-FFF2-40B4-BE49-F238E27FC236}">
                <a16:creationId xmlns:a16="http://schemas.microsoft.com/office/drawing/2014/main" id="{0A332870-D67C-41F6-A783-0E43C46C71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910" y="1776928"/>
            <a:ext cx="3101722" cy="3101722"/>
          </a:xfrm>
          <a:prstGeom prst="rect">
            <a:avLst/>
          </a:prstGeom>
        </p:spPr>
      </p:pic>
      <p:pic>
        <p:nvPicPr>
          <p:cNvPr id="9" name="Imagen 8" descr="Un hombre con una camisa blanca&#10;&#10;Descripción generada automáticamente">
            <a:extLst>
              <a:ext uri="{FF2B5EF4-FFF2-40B4-BE49-F238E27FC236}">
                <a16:creationId xmlns:a16="http://schemas.microsoft.com/office/drawing/2014/main" id="{A0C8E3C5-7F18-4320-8FBE-FC9F2E234F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23" t="12586" r="36555"/>
          <a:stretch/>
        </p:blipFill>
        <p:spPr>
          <a:xfrm>
            <a:off x="124349" y="1657049"/>
            <a:ext cx="3597780" cy="52038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DC0E6F38-9E65-4714-B762-DD9A79751046}"/>
              </a:ext>
            </a:extLst>
          </p:cNvPr>
          <p:cNvSpPr/>
          <p:nvPr/>
        </p:nvSpPr>
        <p:spPr>
          <a:xfrm>
            <a:off x="0" y="0"/>
            <a:ext cx="12192000" cy="16578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036" name="Picture 12" descr="Microsoft Power BI — Wikipédia">
            <a:extLst>
              <a:ext uri="{FF2B5EF4-FFF2-40B4-BE49-F238E27FC236}">
                <a16:creationId xmlns:a16="http://schemas.microsoft.com/office/drawing/2014/main" id="{D369CA88-1172-4E3D-9758-52E91E947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278"/>
            <a:ext cx="1367327" cy="136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6C3F1A2F-E1AB-489F-9CB3-B9F9A873C85E}"/>
              </a:ext>
            </a:extLst>
          </p:cNvPr>
          <p:cNvSpPr txBox="1"/>
          <p:nvPr/>
        </p:nvSpPr>
        <p:spPr>
          <a:xfrm>
            <a:off x="1281869" y="18473"/>
            <a:ext cx="52300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POWER BI </a:t>
            </a:r>
          </a:p>
          <a:p>
            <a:r>
              <a:rPr lang="es-MX" sz="4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DAX DESDE CERO</a:t>
            </a:r>
          </a:p>
        </p:txBody>
      </p:sp>
      <p:pic>
        <p:nvPicPr>
          <p:cNvPr id="1038" name="Picture 14" descr="New Power BI features available for preview | Blog de Microsoft Power BI | Microsoft  Power BI">
            <a:extLst>
              <a:ext uri="{FF2B5EF4-FFF2-40B4-BE49-F238E27FC236}">
                <a16:creationId xmlns:a16="http://schemas.microsoft.com/office/drawing/2014/main" id="{D1919E3A-CD8E-4BDF-804B-C04D74C8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7605" y="85456"/>
            <a:ext cx="5040930" cy="216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ángulo 15">
            <a:extLst>
              <a:ext uri="{FF2B5EF4-FFF2-40B4-BE49-F238E27FC236}">
                <a16:creationId xmlns:a16="http://schemas.microsoft.com/office/drawing/2014/main" id="{E32A0006-7C4D-4DF7-BC39-36E288B5F9E7}"/>
              </a:ext>
            </a:extLst>
          </p:cNvPr>
          <p:cNvSpPr/>
          <p:nvPr/>
        </p:nvSpPr>
        <p:spPr>
          <a:xfrm>
            <a:off x="0" y="6406051"/>
            <a:ext cx="12192000" cy="217918"/>
          </a:xfrm>
          <a:prstGeom prst="rect">
            <a:avLst/>
          </a:prstGeom>
          <a:solidFill>
            <a:srgbClr val="ECC20C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7" name="Picture 12" descr="Microsoft Power BI — Wikipédia">
            <a:extLst>
              <a:ext uri="{FF2B5EF4-FFF2-40B4-BE49-F238E27FC236}">
                <a16:creationId xmlns:a16="http://schemas.microsoft.com/office/drawing/2014/main" id="{B5FDBADC-6C26-4000-BB5A-FE340F55E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95" y="6060658"/>
            <a:ext cx="690785" cy="69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 descr="Imagen que contiene dibujo, pelota, balanceando, jugador&#10;&#10;Descripción generada automáticamente">
            <a:extLst>
              <a:ext uri="{FF2B5EF4-FFF2-40B4-BE49-F238E27FC236}">
                <a16:creationId xmlns:a16="http://schemas.microsoft.com/office/drawing/2014/main" id="{01F1B270-1281-43F7-9113-42EB5948C6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577" y="6072850"/>
            <a:ext cx="690785" cy="683843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6B61D182-85BB-472B-88DA-8040D0768B18}"/>
              </a:ext>
            </a:extLst>
          </p:cNvPr>
          <p:cNvSpPr txBox="1"/>
          <p:nvPr/>
        </p:nvSpPr>
        <p:spPr>
          <a:xfrm>
            <a:off x="6679968" y="3327789"/>
            <a:ext cx="52983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9600" dirty="0">
                <a:effectLst>
                  <a:glow rad="139700">
                    <a:srgbClr val="ECC20C">
                      <a:alpha val="62000"/>
                    </a:srgbClr>
                  </a:glow>
                </a:effectLst>
                <a:latin typeface="Bahnschrift SemiBold Condensed" panose="020B0502040204020203" pitchFamily="34" charset="0"/>
              </a:rPr>
              <a:t>DESDE CERO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25FCB92-97EC-4821-958B-1B9F27FBC9AC}"/>
              </a:ext>
            </a:extLst>
          </p:cNvPr>
          <p:cNvSpPr txBox="1"/>
          <p:nvPr/>
        </p:nvSpPr>
        <p:spPr>
          <a:xfrm>
            <a:off x="4637517" y="2169919"/>
            <a:ext cx="728101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1500" dirty="0">
                <a:ln>
                  <a:solidFill>
                    <a:sysClr val="windowText" lastClr="000000"/>
                  </a:solidFill>
                </a:ln>
                <a:solidFill>
                  <a:srgbClr val="FFFF00"/>
                </a:solidFill>
                <a:effectLst>
                  <a:glow rad="139700">
                    <a:srgbClr val="ECC20C">
                      <a:alpha val="62000"/>
                    </a:srgbClr>
                  </a:glow>
                </a:effectLst>
                <a:latin typeface="Bahnschrift SemiBold Condensed" panose="020B0502040204020203" pitchFamily="34" charset="0"/>
              </a:rPr>
              <a:t>CURSO DE DAX</a:t>
            </a:r>
          </a:p>
        </p:txBody>
      </p:sp>
    </p:spTree>
    <p:extLst>
      <p:ext uri="{BB962C8B-B14F-4D97-AF65-F5344CB8AC3E}">
        <p14:creationId xmlns:p14="http://schemas.microsoft.com/office/powerpoint/2010/main" val="12726659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154</Words>
  <Application>Microsoft Office PowerPoint</Application>
  <PresentationFormat>Panorámica</PresentationFormat>
  <Paragraphs>21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Bahnschrift SemiBold Condensed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Victor Román Castro</dc:creator>
  <cp:lastModifiedBy>Victor Román Castro</cp:lastModifiedBy>
  <cp:revision>1</cp:revision>
  <dcterms:created xsi:type="dcterms:W3CDTF">2021-12-06T03:09:03Z</dcterms:created>
  <dcterms:modified xsi:type="dcterms:W3CDTF">2021-12-07T01:00:52Z</dcterms:modified>
</cp:coreProperties>
</file>

<file path=docProps/thumbnail.jpeg>
</file>